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7" r:id="rId10"/>
    <p:sldId id="269" r:id="rId11"/>
    <p:sldId id="266" r:id="rId12"/>
    <p:sldId id="268" r:id="rId13"/>
    <p:sldId id="270" r:id="rId14"/>
    <p:sldId id="271" r:id="rId15"/>
    <p:sldId id="277" r:id="rId16"/>
    <p:sldId id="279" r:id="rId17"/>
    <p:sldId id="280" r:id="rId18"/>
    <p:sldId id="281" r:id="rId19"/>
    <p:sldId id="283" r:id="rId20"/>
    <p:sldId id="284" r:id="rId21"/>
    <p:sldId id="286" r:id="rId22"/>
    <p:sldId id="287" r:id="rId23"/>
    <p:sldId id="288" r:id="rId24"/>
    <p:sldId id="289" r:id="rId25"/>
    <p:sldId id="306" r:id="rId26"/>
    <p:sldId id="290" r:id="rId27"/>
    <p:sldId id="291" r:id="rId28"/>
    <p:sldId id="292" r:id="rId29"/>
    <p:sldId id="307" r:id="rId30"/>
    <p:sldId id="293" r:id="rId31"/>
    <p:sldId id="295" r:id="rId32"/>
    <p:sldId id="296" r:id="rId33"/>
    <p:sldId id="297" r:id="rId34"/>
    <p:sldId id="298" r:id="rId35"/>
    <p:sldId id="299" r:id="rId36"/>
    <p:sldId id="301" r:id="rId37"/>
    <p:sldId id="302" r:id="rId38"/>
    <p:sldId id="303" r:id="rId39"/>
    <p:sldId id="304" r:id="rId40"/>
    <p:sldId id="305" r:id="rId41"/>
    <p:sldId id="262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D357"/>
    <a:srgbClr val="DD4A4A"/>
    <a:srgbClr val="DD7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79454-A4E7-4486-B3B5-330F057E2F8D}" type="datetimeFigureOut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72270-C1D2-489B-B40D-81527DDD33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57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ff6688e71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ff6688e71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15A2F-975F-5C7A-8EE1-2AD2B6E0F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88698D-377B-4506-E22A-8FACC89BC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F590AD-17E3-CCAE-97FC-4A7D5C67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6563D4-E45D-4439-B65D-58B5C0FAA099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8A3FDB-A891-8092-E37F-C5BA8670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AE4269-16BC-3C22-40CB-804AD81D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51260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BAEE8-A3F9-376C-9469-D6685100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F870845-9B8C-8DB9-5565-FFB143CEB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6170EF-1BCB-637F-50FF-E2E46ADE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BAD32E-5EC8-46F9-82C8-59B2EDBA0608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A4A340-58E9-4B28-6415-B0EDA59A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7037F2-BE3D-DDE3-FD8D-5BCF702F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6963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B7BFB3-EA4A-4EA5-B7DF-A5696B40D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450B28-9483-A5E9-8565-2B3D9E18D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5438C-F743-7554-3F41-548A37384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0DFEC5-21D7-42EB-8747-A95DF3B418DF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AD947E-AA1F-905D-B02B-1DBA2271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FBBA66-3E23-B3F3-BEA5-AA6FB3D95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96659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56003-0A5E-D330-5E89-B652B82E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17407-BD25-F751-FD60-206C7227B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E665E4-9BE5-CE6D-91B1-C5C8333B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88CE9F9-EEA3-484F-B410-62F3F9168FDA}" type="datetime1">
              <a:rPr lang="zh-TW" altLang="en-US" smtClean="0"/>
              <a:t>2022/8/14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4A6F10-72C9-16FC-28F4-66BE5AD4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E0338A-8C5E-7715-830A-2DC9B47B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B03C8B8-2647-404C-9782-7C96FEF53EA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8864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175C2-A719-9AF1-0B41-043204A8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B444C8-822E-DBE1-05A1-D4959C3BF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9FD432-F4D6-D874-5D5B-D7EF68DC75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EC1FB-1D41-4361-9FFF-7156AB672B63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A74DC7-B7C8-9BCC-9FD7-D73C8FCD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666EE4-8294-D292-F7D4-51AB0DD2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47207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708B8-4901-4B6A-B861-E44AE8D8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402C64-C4E0-5B21-F804-82C87B6FA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E5C295-69B0-9AED-8A5A-BB58D7DF7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3E6417-5156-9A37-3CE6-C38E5FFF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01B01C-C1DE-46F8-89B4-C3168EBF5DED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D16163-D09C-6907-8D5D-4A866F08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19B812-D526-DDEE-32F6-220D9CFC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13238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FF33A-DC3E-0739-ADC3-469D67E3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ED761D-76D1-8583-4A3C-A1656999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2659FF-DDC5-B7A6-0397-54290656E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A2F5FA8-6269-8F51-B3E1-FDA54D3FA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774D3D-953B-D4BC-B8D2-AEE2A37C8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BD1900-7E58-1D87-EADD-5D4CA6E8AA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A29F3-53A8-4F40-B629-33DCF47F5D5C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312E71-6C56-A12F-2916-11E1D492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8A8A77-C5C7-DECF-A6BC-5B87E5AA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0392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3FDC1-8CE5-E21B-280F-7D0E530D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56D100-936B-A478-C1B0-02F7AA3B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B3D3E7-C3E8-47D8-846F-1AAD68B743B9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B611EC0-A344-B393-64CF-E461F47A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7B853A-7FDD-4355-FFB9-781596A9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512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8B3C54-2B85-A999-BB8F-8524A505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F5AD4-9E8F-4DDF-92AA-46EACEA8A7DA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40671A2-DB26-C4D1-AB77-39574080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216BA-9213-D787-E1F3-B8A9C3A8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8912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A9F9AE-3B4D-79E3-69AE-7DA5FBC3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44EA54-721A-DCEB-E61A-1E1A38FDE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00F0E9-9EF3-26A5-35CF-6B8578DD0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00ED61-462C-74B6-0918-7EE53AA2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A8FD5D-2EBC-4211-B865-A2F180D42156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144673-D7ED-58A0-167C-40496E3D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0A10DF-A35B-E6A6-8EF3-7317E858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384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39F81-BAEA-9EFC-68AA-75FDA39A9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F952937-364E-CB05-07D6-1607CED27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D77CD8-9826-243B-5400-55C269B7A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20AA71-3B79-CF1F-7431-38BA3BC5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DFF8E4-08C0-4CFE-80EE-D26D47B21DBC}" type="datetime1">
              <a:rPr lang="zh-TW" altLang="en-US" smtClean="0"/>
              <a:t>2022/8/14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556D4E-932F-0B13-C44E-52FCFD11F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636A67-4BF6-DDFA-E911-A07623AB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3C8B8-2647-404C-9782-7C96FEF53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88439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CC7AF0-B7ED-68FB-075B-E50538FB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8B1255-B621-DDD3-5F57-901B40B62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9566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ggingface/transformer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ZPCudxtn88x9k7JsNsXhQzeGAK_gmEO?usp=sharin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oosga.com/pillars/nlp/" TargetMode="External"/><Relationship Id="rId7" Type="http://schemas.openxmlformats.org/officeDocument/2006/relationships/hyperlink" Target="https://huggingface.co/docs/transformers/index" TargetMode="External"/><Relationship Id="rId2" Type="http://schemas.openxmlformats.org/officeDocument/2006/relationships/hyperlink" Target="https://aiacademy.tw/what-is-nlp-natural-language-process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YPa347-DdE" TargetMode="External"/><Relationship Id="rId5" Type="http://schemas.openxmlformats.org/officeDocument/2006/relationships/hyperlink" Target="https://leemeng.tw/attack_on_bert_transfer_learning_in_nlp.html" TargetMode="External"/><Relationship Id="rId4" Type="http://schemas.openxmlformats.org/officeDocument/2006/relationships/hyperlink" Target="https://leemeng.tw/shortest-path-to-the-nlp-world-a-gentle-guide-of-natural-language-processing-and-deep-learning-for-everyone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chiangsh.github.io/AndyChiangSH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dyChiangSH/SITCON-2022" TargetMode="Externa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CD9A1-A217-837B-12B1-068B8EB11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25" y="2943225"/>
            <a:ext cx="6480792" cy="1200149"/>
          </a:xfrm>
        </p:spPr>
        <p:txBody>
          <a:bodyPr>
            <a:normAutofit/>
          </a:bodyPr>
          <a:lstStyle/>
          <a:p>
            <a:pPr algn="l"/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 </a:t>
            </a:r>
            <a:r>
              <a:rPr lang="zh-TW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分鐘簡單聊聊 </a:t>
            </a:r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endParaRPr lang="zh-TW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9509A9-931C-7B1E-4F9A-6302EEA27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4924" y="4424362"/>
            <a:ext cx="6315075" cy="614363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講者：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 Chiang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1551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10CF991-4792-45F1-AAB4-180ECAC12D7C}"/>
              </a:ext>
            </a:extLst>
          </p:cNvPr>
          <p:cNvSpPr/>
          <p:nvPr/>
        </p:nvSpPr>
        <p:spPr>
          <a:xfrm>
            <a:off x="3595700" y="3081504"/>
            <a:ext cx="500060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</a:p>
          <a:p>
            <a:pPr algn="ctr"/>
            <a:r>
              <a:rPr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實際應用</a:t>
            </a:r>
            <a:endParaRPr lang="en-US" altLang="zh-TW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99F5601-4C28-4574-8A3E-4801A7855C66}"/>
              </a:ext>
            </a:extLst>
          </p:cNvPr>
          <p:cNvSpPr/>
          <p:nvPr/>
        </p:nvSpPr>
        <p:spPr>
          <a:xfrm>
            <a:off x="5702793" y="1959918"/>
            <a:ext cx="786414" cy="7864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82D357"/>
                </a:solidFill>
              </a:rPr>
              <a:t>2</a:t>
            </a:r>
            <a:endParaRPr lang="zh-TW" altLang="en-US" sz="3600" dirty="0">
              <a:solidFill>
                <a:srgbClr val="82D357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F4D24F-F067-4B9A-B07D-0713DF81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3008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4922-7B15-4061-B5F9-C4F1ABF3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實際應用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18AF42-2872-4588-86F7-DFADCFF70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Email </a:t>
            </a:r>
            <a:r>
              <a:rPr lang="zh-TW" altLang="en-US" b="1" dirty="0">
                <a:solidFill>
                  <a:srgbClr val="DD4A4A"/>
                </a:solidFill>
              </a:rPr>
              <a:t>篩選器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透過信件內容過濾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垃圾郵件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，或者像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Gmail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將信件分成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社交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促銷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三類，讓你的收件夾比較整齊。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684848C-811F-49B8-B2FB-7BC284E02998}"/>
              </a:ext>
            </a:extLst>
          </p:cNvPr>
          <p:cNvGrpSpPr/>
          <p:nvPr/>
        </p:nvGrpSpPr>
        <p:grpSpPr>
          <a:xfrm>
            <a:off x="1074598" y="3651800"/>
            <a:ext cx="10042804" cy="1837933"/>
            <a:chOff x="628650" y="4066710"/>
            <a:chExt cx="7886700" cy="138081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500D5B0-9EFA-4854-B68A-903D43F2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066710"/>
              <a:ext cx="7886700" cy="138081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61E73BC-21EB-42E1-9514-45D792728606}"/>
                </a:ext>
              </a:extLst>
            </p:cNvPr>
            <p:cNvSpPr/>
            <p:nvPr/>
          </p:nvSpPr>
          <p:spPr>
            <a:xfrm>
              <a:off x="2663300" y="4953740"/>
              <a:ext cx="5770485" cy="4172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350"/>
            </a:p>
          </p:txBody>
        </p:sp>
      </p:grp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E610FFF0-DFBC-4924-A6FF-C648A940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2431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0EF99-A41E-4293-A70D-66184F48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實際應用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43816-0197-438B-AB9C-0C8317C7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情感分析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公司可以從社群媒體上蒐集客戶對該產品的相關留言或貼文，分析出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正面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負面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的比例，及時改善行銷手法。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807E74-EAB8-4D06-BCF9-B140DF269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445" y="3429000"/>
            <a:ext cx="4493109" cy="2528078"/>
          </a:xfrm>
          <a:prstGeom prst="rect">
            <a:avLst/>
          </a:prstGeom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A7151948-3C80-44E8-8F54-867CD3F4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0263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7426E-E095-4006-B65C-650361AC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實際應用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265D3F-959B-4EA1-9612-A338505EF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智能助理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像是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Assistant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Apple Siri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Amazon Alexa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等等，這些智能助理已經漸漸成為日常生活的一部份了，幫助我們處理各種生活瑣事，無聊也可以跟他聊聊天、講笑話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877012-4325-4DD7-B54E-CCD636535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10" y="4101482"/>
            <a:ext cx="1493113" cy="14931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61F092-87A9-47F7-90F7-881EE3BEC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57" y="4101483"/>
            <a:ext cx="1493113" cy="14931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A50FCA-8ABB-4EF9-9B71-C80B58989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04" y="4101483"/>
            <a:ext cx="1493113" cy="1493113"/>
          </a:xfrm>
          <a:prstGeom prst="rect">
            <a:avLst/>
          </a:prstGeom>
        </p:spPr>
      </p:pic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746AD3A9-C255-4EE0-A9A6-EABF2D976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39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5391F3-3F97-472B-8196-3766EEBF099E}"/>
              </a:ext>
            </a:extLst>
          </p:cNvPr>
          <p:cNvGrpSpPr/>
          <p:nvPr/>
        </p:nvGrpSpPr>
        <p:grpSpPr>
          <a:xfrm>
            <a:off x="3980421" y="1928990"/>
            <a:ext cx="4231158" cy="3068591"/>
            <a:chOff x="3980421" y="1928990"/>
            <a:chExt cx="4231158" cy="306859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10CF991-4792-45F1-AAB4-180ECAC12D7C}"/>
                </a:ext>
              </a:extLst>
            </p:cNvPr>
            <p:cNvSpPr/>
            <p:nvPr/>
          </p:nvSpPr>
          <p:spPr>
            <a:xfrm>
              <a:off x="3980421" y="3058589"/>
              <a:ext cx="4231158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When?</a:t>
              </a:r>
            </a:p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NLP </a:t>
              </a:r>
              <a:r>
                <a:rPr lang="zh-TW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發展史</a:t>
              </a:r>
              <a:endParaRPr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08EEA14-5125-4BE6-B893-99B6373B82A4}"/>
                </a:ext>
              </a:extLst>
            </p:cNvPr>
            <p:cNvSpPr/>
            <p:nvPr/>
          </p:nvSpPr>
          <p:spPr>
            <a:xfrm>
              <a:off x="5702792" y="1928990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3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51E6495-190F-42CF-9130-D1A43138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6645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E7BE92-A8E1-48A3-9F26-FBCB34A0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FF1368-3BED-4DD1-82B7-331082F3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人工規則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1950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年代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，當時還沒有機器學習的概念，因此當時只能透過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語言學分析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語言的規則後，再寫成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電腦程式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想也知道，這種方法一定很差，因為語言有太多例外了，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有時連人類都搞不太清楚了，更何況是電腦呢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B47CEF-AEB0-48DC-BB16-49BF4BB8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9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4E4EF4-9157-45C5-A753-82389BF9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D0BC27-3683-4F5F-813C-8DEBCACC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到了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1980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年代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開始代入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機器學習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的概念。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做法是先收集非常多的文本，稱之為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語料庫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然後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訓練模型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從中找出文本中單字間的關聯。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這比起人工規則更有彈性，也較能處理超出範圍的問題。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介紹幾個比較有名的模型：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7F95DF-5E7D-424E-A7FD-5FCF9DFD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69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9071DB-4EE6-4E9A-9016-CC9BDF1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BB7140-ADD4-4C12-B416-8A807C2B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Word2Vec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Word2Vec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的輸入是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單字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，輸出就是代表此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單字的向量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訓練過程簡單講就是透過上下文來學習單字間的關係，比如說：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B65D99-A154-4201-87F6-99EDA0B7E570}"/>
              </a:ext>
            </a:extLst>
          </p:cNvPr>
          <p:cNvSpPr/>
          <p:nvPr/>
        </p:nvSpPr>
        <p:spPr>
          <a:xfrm>
            <a:off x="3951823" y="3839136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我明天要搭</a:t>
            </a:r>
            <a:r>
              <a:rPr lang="zh-TW" altLang="en-US" sz="3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火車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去台北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7499E2-6F20-4402-937F-5C3FB8CDBAF9}"/>
              </a:ext>
            </a:extLst>
          </p:cNvPr>
          <p:cNvSpPr/>
          <p:nvPr/>
        </p:nvSpPr>
        <p:spPr>
          <a:xfrm>
            <a:off x="3951823" y="4603298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我明天要搭</a:t>
            </a:r>
            <a:r>
              <a:rPr lang="zh-TW" altLang="en-US" sz="3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飛機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去台北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56182E45-E8D8-479C-A39E-C81845CB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95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C96B33-EAE5-4B24-BF4A-CB857E97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3476DD-E64D-46B2-A3CE-27C3775A6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79" y="1754947"/>
            <a:ext cx="10515599" cy="899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上頁例子中，火車和飛機的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前後文一致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，因此當模型讀過很多這樣的句子之後，就會給火車和飛機相近的向量。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20B4F2D-FF70-4588-8B89-C88694E6A48D}"/>
              </a:ext>
            </a:extLst>
          </p:cNvPr>
          <p:cNvGrpSpPr/>
          <p:nvPr/>
        </p:nvGrpSpPr>
        <p:grpSpPr>
          <a:xfrm>
            <a:off x="4130522" y="3673628"/>
            <a:ext cx="2894970" cy="1848285"/>
            <a:chOff x="2606522" y="4019856"/>
            <a:chExt cx="2894970" cy="1848285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2EBE9A2C-27A4-4542-929E-588D6D8B8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6522" y="4405961"/>
              <a:ext cx="2444872" cy="1462180"/>
            </a:xfrm>
            <a:prstGeom prst="straightConnector1">
              <a:avLst/>
            </a:prstGeom>
            <a:ln w="38100">
              <a:solidFill>
                <a:srgbClr val="DD4A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8F0A1CE-C7BE-46F0-95AB-304665575D65}"/>
                </a:ext>
              </a:extLst>
            </p:cNvPr>
            <p:cNvSpPr txBox="1"/>
            <p:nvPr/>
          </p:nvSpPr>
          <p:spPr>
            <a:xfrm>
              <a:off x="4855161" y="4019856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DD4A4A"/>
                  </a:solidFill>
                </a:rPr>
                <a:t>火車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B8AD7EE-68C3-4FC8-8624-C5E0813C7F33}"/>
              </a:ext>
            </a:extLst>
          </p:cNvPr>
          <p:cNvGrpSpPr/>
          <p:nvPr/>
        </p:nvGrpSpPr>
        <p:grpSpPr>
          <a:xfrm>
            <a:off x="4130522" y="3940002"/>
            <a:ext cx="3508528" cy="1581910"/>
            <a:chOff x="2606522" y="4286231"/>
            <a:chExt cx="3508528" cy="1581910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3C6874F0-BB1E-4B93-8CBB-556183913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6522" y="4527612"/>
              <a:ext cx="2853245" cy="1340529"/>
            </a:xfrm>
            <a:prstGeom prst="straightConnector1">
              <a:avLst/>
            </a:prstGeom>
            <a:ln w="38100">
              <a:solidFill>
                <a:srgbClr val="DD4A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F677C3F-77B3-4E8D-8760-5E34947141AA}"/>
                </a:ext>
              </a:extLst>
            </p:cNvPr>
            <p:cNvSpPr txBox="1"/>
            <p:nvPr/>
          </p:nvSpPr>
          <p:spPr>
            <a:xfrm>
              <a:off x="5468719" y="4286231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DD4A4A"/>
                  </a:solidFill>
                </a:rPr>
                <a:t>飛機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F928AC-BDAC-4DA0-87C9-48BAFAE4A10B}"/>
              </a:ext>
            </a:extLst>
          </p:cNvPr>
          <p:cNvGrpSpPr/>
          <p:nvPr/>
        </p:nvGrpSpPr>
        <p:grpSpPr>
          <a:xfrm>
            <a:off x="4130523" y="3794102"/>
            <a:ext cx="899271" cy="1727808"/>
            <a:chOff x="2606522" y="4140331"/>
            <a:chExt cx="899271" cy="1727808"/>
          </a:xfrm>
        </p:grpSpPr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F732D9F5-A6A3-46C2-A745-51E84EE74B6F}"/>
                </a:ext>
              </a:extLst>
            </p:cNvPr>
            <p:cNvCxnSpPr/>
            <p:nvPr/>
          </p:nvCxnSpPr>
          <p:spPr>
            <a:xfrm flipV="1">
              <a:off x="2606522" y="4527612"/>
              <a:ext cx="422428" cy="1340527"/>
            </a:xfrm>
            <a:prstGeom prst="straightConnector1">
              <a:avLst/>
            </a:prstGeom>
            <a:ln w="38100">
              <a:solidFill>
                <a:srgbClr val="DD74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BB34174-CAB8-4E26-BCEC-1DD61DDB360B}"/>
                </a:ext>
              </a:extLst>
            </p:cNvPr>
            <p:cNvSpPr txBox="1"/>
            <p:nvPr/>
          </p:nvSpPr>
          <p:spPr>
            <a:xfrm>
              <a:off x="2859462" y="414033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DD744A"/>
                  </a:solidFill>
                </a:rPr>
                <a:t>貓咪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31E5EF3-73E5-46BD-8EC6-6D51C163EE47}"/>
              </a:ext>
            </a:extLst>
          </p:cNvPr>
          <p:cNvGrpSpPr/>
          <p:nvPr/>
        </p:nvGrpSpPr>
        <p:grpSpPr>
          <a:xfrm>
            <a:off x="3933734" y="3000654"/>
            <a:ext cx="4128116" cy="2735803"/>
            <a:chOff x="2409734" y="3346882"/>
            <a:chExt cx="4128116" cy="2735803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012EFB92-7DE8-4A13-AF72-CD56B577FB93}"/>
                </a:ext>
              </a:extLst>
            </p:cNvPr>
            <p:cNvCxnSpPr>
              <a:cxnSpLocks/>
            </p:cNvCxnSpPr>
            <p:nvPr/>
          </p:nvCxnSpPr>
          <p:spPr>
            <a:xfrm>
              <a:off x="2409734" y="5868139"/>
              <a:ext cx="4128116" cy="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B2227B88-335E-43F8-9BC4-FA7235E4D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6522" y="3346882"/>
              <a:ext cx="0" cy="2735803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C6CC410F-4DBF-4817-8A70-B8B5BD41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8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32496-1F81-4F6A-A0F6-FA7C1059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230B9B-A153-4BAF-BBBE-30A78BE9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5658"/>
            <a:ext cx="10515599" cy="2062794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RNN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Word2Vec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看似很棒，但還是有些缺點：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無法處理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一字多義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不考慮詞的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先後順序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177468-22DA-4CC0-B76C-7DAB38A54B2D}"/>
              </a:ext>
            </a:extLst>
          </p:cNvPr>
          <p:cNvSpPr/>
          <p:nvPr/>
        </p:nvSpPr>
        <p:spPr>
          <a:xfrm>
            <a:off x="838199" y="39456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舉例：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9B1C3F-8103-4041-9B1C-B8D0649D47F7}"/>
              </a:ext>
            </a:extLst>
          </p:cNvPr>
          <p:cNvSpPr/>
          <p:nvPr/>
        </p:nvSpPr>
        <p:spPr>
          <a:xfrm>
            <a:off x="4669966" y="4468891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</a:t>
            </a:r>
            <a:r>
              <a:rPr lang="zh-TW" altLang="en-US" sz="3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借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小明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E32847-081F-45A5-894F-33DFC4E4B0A9}"/>
              </a:ext>
            </a:extLst>
          </p:cNvPr>
          <p:cNvSpPr/>
          <p:nvPr/>
        </p:nvSpPr>
        <p:spPr>
          <a:xfrm>
            <a:off x="4669965" y="5142443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小明</a:t>
            </a:r>
            <a:r>
              <a:rPr lang="zh-TW" altLang="en-US" sz="3200" b="1" dirty="0">
                <a:solidFill>
                  <a:srgbClr val="DD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借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A9A58B0D-F254-4B3C-92C8-38821306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1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1A8E22-7307-5277-7506-A024CB3F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自我介紹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EEAE50-123B-5F82-C5FC-544633A69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8033" cy="4351338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 Chiang (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江尚軒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中興大學資工系 大三升大四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中興大學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實驗室 研究助理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工研院 資料服務與智慧決策部 實習生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主要研究領域有：網頁前後端、機器學習和自然語言處理</a:t>
            </a:r>
          </a:p>
          <a:p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2850A3-4B9D-492A-8FC6-DF1FC0F19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47" y="1825625"/>
            <a:ext cx="2387353" cy="2386187"/>
          </a:xfrm>
          <a:prstGeom prst="ellipse">
            <a:avLst/>
          </a:prstGeom>
          <a:ln w="76200" cap="rnd">
            <a:solidFill>
              <a:srgbClr val="82D357"/>
            </a:solidFill>
          </a:ln>
          <a:effectLst/>
        </p:spPr>
      </p:pic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C5CD85-1AE8-45C9-B42B-077A6D87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9802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A9451-A9FC-472B-BCE0-B81AF30F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5CD85D-96BB-47FB-A025-92F9CB60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612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就像我們在閱讀時，不會只看其中一個字，而是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從左開始一個一個字讀過來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。如此一來就可以根據前文而產生不同的結果。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375EC6-B3C4-4B33-81D6-DF7996FC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68" y="3178175"/>
            <a:ext cx="4522063" cy="2441915"/>
          </a:xfrm>
          <a:prstGeom prst="rect">
            <a:avLst/>
          </a:prstGeom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866AFBCB-4C75-465B-A6DF-87AC9A52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06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BACA3F-D0D2-4C75-B4ED-CE5C0192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0674EF-6CB3-4A2D-8F96-A361B3C2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512379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DD4A4A"/>
                </a:solidFill>
              </a:rPr>
              <a:t>語言預訓練模型</a:t>
            </a:r>
            <a:endParaRPr lang="en-US" altLang="zh-TW" b="1" dirty="0">
              <a:solidFill>
                <a:srgbClr val="DD4A4A"/>
              </a:solidFill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自從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提出 </a:t>
            </a:r>
            <a:r>
              <a:rPr lang="en-US" altLang="zh-TW" b="1" dirty="0">
                <a:solidFill>
                  <a:srgbClr val="DD4A4A"/>
                </a:solidFill>
              </a:rPr>
              <a:t>BERT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語言預訓練模型後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，對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帶來革命性的突破。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Day 1】誰是BERT？如何BERT？BERT的基礎介紹- iT 邦幫忙::一起幫忙解決難題，拯救IT 人的一天">
            <a:extLst>
              <a:ext uri="{FF2B5EF4-FFF2-40B4-BE49-F238E27FC236}">
                <a16:creationId xmlns:a16="http://schemas.microsoft.com/office/drawing/2014/main" id="{9B137B51-9A89-4086-BCCD-004E5C93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38" y="3320250"/>
            <a:ext cx="4732924" cy="260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DD6071-6909-4553-8B51-6533357C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96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D5B41-6769-44D4-A5FD-A3746318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9677E9-ED71-4469-95F0-E42FB9B1A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3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收集了大量的語料庫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(Books Corpus + English Wikipedia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總共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33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億個字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，透過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非監督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的方式來 </a:t>
            </a:r>
            <a:r>
              <a:rPr lang="en-US" altLang="zh-TW" b="1" dirty="0">
                <a:solidFill>
                  <a:srgbClr val="DD4A4A"/>
                </a:solidFill>
              </a:rPr>
              <a:t>pre-train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之後拿這個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好的模型，針對特定的下游任務作 </a:t>
            </a:r>
            <a:r>
              <a:rPr lang="en-US" altLang="zh-TW" b="1" dirty="0">
                <a:solidFill>
                  <a:srgbClr val="DD4A4A"/>
                </a:solidFill>
              </a:rPr>
              <a:t>fine-tune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，結果都比之前的模型還好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 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當年橫掃了很多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任務的排行榜。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1EFDBE87-F661-4294-BD04-A978ED71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0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3478A-C0E2-4860-B278-89A4E950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9453AF-B6B2-445E-BFC2-0D6BC594E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197"/>
            <a:ext cx="10515600" cy="2172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這概念其實就像我們學中文，從小到大都在接觸中文，耳濡目染之下就有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基本的語感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如果此時再叫我們去學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特定的任務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如：接龍、照樣造句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，比起從未接觸過中文的外國人，對我們而言就輕鬆很多，對吧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A59C29-0C97-49C7-85F3-FB18947532AF}"/>
              </a:ext>
            </a:extLst>
          </p:cNvPr>
          <p:cNvSpPr/>
          <p:nvPr/>
        </p:nvSpPr>
        <p:spPr>
          <a:xfrm>
            <a:off x="3581400" y="4046050"/>
            <a:ext cx="5017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DD4A4A"/>
                </a:solidFill>
              </a:rPr>
              <a:t>pre-train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學會基本語感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E22B01-EA5B-45BA-9579-612CEC83D24C}"/>
              </a:ext>
            </a:extLst>
          </p:cNvPr>
          <p:cNvSpPr/>
          <p:nvPr/>
        </p:nvSpPr>
        <p:spPr>
          <a:xfrm>
            <a:off x="3343354" y="4809871"/>
            <a:ext cx="5493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DD4A4A"/>
                </a:solidFill>
              </a:rPr>
              <a:t>fine-tune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學習特定的任務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95F9734D-5C3E-4454-BB32-8A534F43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17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28051-25BF-4C81-8813-D2E3A095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66B67-392D-486B-B0F8-F43589D5C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但除非是大企業，不然要自己從頭開始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語言預訓練模型根本是天方夜譚。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做為參考，訓練一個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億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參數的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BERT-BASE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模型，</a:t>
            </a:r>
            <a:r>
              <a:rPr lang="zh-TW" altLang="en-US" b="1" dirty="0">
                <a:solidFill>
                  <a:srgbClr val="DD4A4A"/>
                </a:solidFill>
              </a:rPr>
              <a:t>要用 </a:t>
            </a:r>
            <a:r>
              <a:rPr lang="en-US" altLang="zh-TW" b="1" dirty="0">
                <a:solidFill>
                  <a:srgbClr val="DD4A4A"/>
                </a:solidFill>
              </a:rPr>
              <a:t>16 </a:t>
            </a:r>
            <a:r>
              <a:rPr lang="zh-TW" altLang="en-US" b="1" dirty="0">
                <a:solidFill>
                  <a:srgbClr val="DD4A4A"/>
                </a:solidFill>
              </a:rPr>
              <a:t>個 </a:t>
            </a:r>
            <a:r>
              <a:rPr lang="en-US" altLang="zh-TW" b="1" dirty="0">
                <a:solidFill>
                  <a:srgbClr val="DD4A4A"/>
                </a:solidFill>
              </a:rPr>
              <a:t>TPU </a:t>
            </a:r>
            <a:r>
              <a:rPr lang="zh-TW" altLang="en-US" b="1" dirty="0">
                <a:solidFill>
                  <a:srgbClr val="DD4A4A"/>
                </a:solidFill>
              </a:rPr>
              <a:t>跑 </a:t>
            </a:r>
            <a:r>
              <a:rPr lang="en-US" altLang="zh-TW" b="1" dirty="0">
                <a:solidFill>
                  <a:srgbClr val="DD4A4A"/>
                </a:solidFill>
              </a:rPr>
              <a:t>4 </a:t>
            </a:r>
            <a:r>
              <a:rPr lang="zh-TW" altLang="en-US" b="1" dirty="0">
                <a:solidFill>
                  <a:srgbClr val="DD4A4A"/>
                </a:solidFill>
              </a:rPr>
              <a:t>天</a:t>
            </a:r>
            <a:r>
              <a:rPr lang="en-US" altLang="zh-TW" b="1" dirty="0">
                <a:solidFill>
                  <a:srgbClr val="DD4A4A"/>
                </a:solidFill>
              </a:rPr>
              <a:t>!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何況還要先收集那麼大的語料庫。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幸好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作者有開源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好的模型，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讓我們可以直接站在巨人的肩膀上，讓下游任務變得既輕鬆又有效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3F4CADF-0629-45FC-BAD4-A5D56909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  <p:pic>
        <p:nvPicPr>
          <p:cNvPr id="7" name="圖形 6" descr="警告">
            <a:extLst>
              <a:ext uri="{FF2B5EF4-FFF2-40B4-BE49-F238E27FC236}">
                <a16:creationId xmlns:a16="http://schemas.microsoft.com/office/drawing/2014/main" id="{5D93295A-3D64-4D50-AF4C-7607A51EE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9221" y="6227111"/>
            <a:ext cx="376561" cy="37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EB1AC8-048C-4931-8A57-C5DD8AB8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7C0A0C-7C1F-41A2-BE4F-067894168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545EE19-55B1-4CE1-AE7D-28681C479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869"/>
            <a:ext cx="10515599" cy="5923787"/>
          </a:xfrm>
          <a:prstGeom prst="rect">
            <a:avLst/>
          </a:prstGeom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E0721C0D-CE5E-4506-9707-059FFA84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1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FADC0-58C2-494C-9E8D-00CCF085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發展史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1247B8-49AC-4FCE-BA9F-4030BF821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提出了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後，可想而知，其他大企業或組織也競相推出了自己的語言預訓練模型。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後面就是模型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參數一個比一個大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，整個就很扯。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當然也有些模型專注在相同效果下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減少參數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3E67111-6683-4F4F-9F7E-ED71BFB8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05899EF-208F-46BD-9D11-8557CFEC7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61" y="700064"/>
            <a:ext cx="9144078" cy="5457872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812EC85-D010-44F9-9AF6-296C105ADA6C}"/>
              </a:ext>
            </a:extLst>
          </p:cNvPr>
          <p:cNvSpPr/>
          <p:nvPr/>
        </p:nvSpPr>
        <p:spPr>
          <a:xfrm>
            <a:off x="4702168" y="4341181"/>
            <a:ext cx="550415" cy="736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747E13-11C8-4D76-BCB7-4552504468F1}"/>
              </a:ext>
            </a:extLst>
          </p:cNvPr>
          <p:cNvSpPr/>
          <p:nvPr/>
        </p:nvSpPr>
        <p:spPr>
          <a:xfrm>
            <a:off x="5999786" y="3694590"/>
            <a:ext cx="673224" cy="80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9033FE-362D-44F4-88E3-924C938BE75C}"/>
              </a:ext>
            </a:extLst>
          </p:cNvPr>
          <p:cNvSpPr/>
          <p:nvPr/>
        </p:nvSpPr>
        <p:spPr>
          <a:xfrm>
            <a:off x="7635868" y="3429001"/>
            <a:ext cx="673224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B4730A-A8A4-4960-B154-D0E655DEC251}"/>
              </a:ext>
            </a:extLst>
          </p:cNvPr>
          <p:cNvSpPr/>
          <p:nvPr/>
        </p:nvSpPr>
        <p:spPr>
          <a:xfrm>
            <a:off x="8682878" y="2127798"/>
            <a:ext cx="550415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A08DC1-EB14-4BCE-922E-41FBD0FA5220}"/>
              </a:ext>
            </a:extLst>
          </p:cNvPr>
          <p:cNvSpPr/>
          <p:nvPr/>
        </p:nvSpPr>
        <p:spPr>
          <a:xfrm>
            <a:off x="9927231" y="1845456"/>
            <a:ext cx="740730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87D3BB-7A61-4F50-B26A-E7FC1FE1A876}"/>
              </a:ext>
            </a:extLst>
          </p:cNvPr>
          <p:cNvSpPr/>
          <p:nvPr/>
        </p:nvSpPr>
        <p:spPr>
          <a:xfrm>
            <a:off x="7906176" y="4500979"/>
            <a:ext cx="788077" cy="6902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FA2F9D-1B4A-4CF5-9328-C22D4EF9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5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6242AA3-E23F-4D83-BE55-2BE89A349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09" y="358419"/>
            <a:ext cx="6760982" cy="5997932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D3E4BF-4589-4937-9DDB-CE8210821B4E}"/>
              </a:ext>
            </a:extLst>
          </p:cNvPr>
          <p:cNvSpPr/>
          <p:nvPr/>
        </p:nvSpPr>
        <p:spPr>
          <a:xfrm>
            <a:off x="5247259" y="1160132"/>
            <a:ext cx="671189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DFCD8E-885E-4389-80F6-41FE81C5E770}"/>
              </a:ext>
            </a:extLst>
          </p:cNvPr>
          <p:cNvSpPr/>
          <p:nvPr/>
        </p:nvSpPr>
        <p:spPr>
          <a:xfrm>
            <a:off x="7814519" y="1203157"/>
            <a:ext cx="1628364" cy="69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53E520-5CF7-48BB-8FF6-6ED447E6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2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10CF991-4792-45F1-AAB4-180ECAC12D7C}"/>
              </a:ext>
            </a:extLst>
          </p:cNvPr>
          <p:cNvSpPr/>
          <p:nvPr/>
        </p:nvSpPr>
        <p:spPr>
          <a:xfrm>
            <a:off x="888173" y="3099792"/>
            <a:ext cx="104156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</a:t>
            </a:r>
          </a:p>
          <a:p>
            <a:pPr algn="ctr"/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en-US" altLang="zh-TW" sz="4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  <a:endParaRPr lang="en-US" altLang="zh-TW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99F5601-4C28-4574-8A3E-4801A7855C66}"/>
              </a:ext>
            </a:extLst>
          </p:cNvPr>
          <p:cNvSpPr/>
          <p:nvPr/>
        </p:nvSpPr>
        <p:spPr>
          <a:xfrm>
            <a:off x="5702793" y="1959918"/>
            <a:ext cx="786414" cy="7864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82D357"/>
                </a:solidFill>
              </a:rPr>
              <a:t>4</a:t>
            </a:r>
            <a:endParaRPr lang="zh-TW" altLang="en-US" sz="3600" dirty="0">
              <a:solidFill>
                <a:srgbClr val="82D357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B5F583-2613-4F32-BE34-07D55E31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9099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F4242-4F08-4DF4-B29B-93078DD7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開始之前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64204A-F048-455E-BBEA-F12BB8A6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1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今天的投影片有公開，大家可以掃描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，待會聽演講時可以參考。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612FD6-F9F9-4CD8-8CF9-E084B6CA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34759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A9044-0C1B-4C62-B838-87819D2E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957B0F-1F3F-4581-9EB6-93A4AF653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3482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首先介紹 </a:t>
            </a:r>
            <a:r>
              <a:rPr lang="en-US" altLang="zh-TW" b="1" dirty="0">
                <a:solidFill>
                  <a:srgbClr val="DD4A4A"/>
                </a:solidFill>
              </a:rPr>
              <a:t>Google </a:t>
            </a:r>
            <a:r>
              <a:rPr lang="en-US" altLang="zh-TW" b="1" dirty="0" err="1">
                <a:solidFill>
                  <a:srgbClr val="DD4A4A"/>
                </a:solidFill>
              </a:rPr>
              <a:t>Colab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，使用過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的人，相信對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就一定不陌生，下面列出一些優缺點：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File:Google Colaboratory SVG Logo.svg - Wikimedia Commons">
            <a:extLst>
              <a:ext uri="{FF2B5EF4-FFF2-40B4-BE49-F238E27FC236}">
                <a16:creationId xmlns:a16="http://schemas.microsoft.com/office/drawing/2014/main" id="{65128A6C-CE4E-4B33-BD9D-927AAB83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20" y="2556769"/>
            <a:ext cx="5586759" cy="344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D249AD-888C-4E9D-9EBE-CF4EBD5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71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18BEB-8DFF-4658-A044-6B7457B6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000F0-2B4A-4BE7-A23A-2821E028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優點：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不需要架設環境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，只要有網路和瀏覽器就可以執行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程式</a:t>
            </a: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原本就內建許多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機器學習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的套件</a:t>
            </a:r>
          </a:p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免費使用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TPU</a:t>
            </a: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因為存放在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Drive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上，所以不管要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分享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還是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共用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都很容易</a:t>
            </a:r>
          </a:p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視覺化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呈現執行結果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圖片、表格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ADA527D-C0EB-417D-8A17-070FC732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2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18BEB-8DFF-4658-A044-6B7457B6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000F0-2B4A-4BE7-A23A-2821E028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1938507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缺點：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連續運行時間最長為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小時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，超過就會被強制停止，而且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重啟資料會被清除</a:t>
            </a: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TPU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有用量限制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5897AB-C422-4112-9F8C-AB0DD930B8FB}"/>
              </a:ext>
            </a:extLst>
          </p:cNvPr>
          <p:cNvSpPr/>
          <p:nvPr/>
        </p:nvSpPr>
        <p:spPr>
          <a:xfrm>
            <a:off x="838199" y="4282909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雖然有缺點，但整體來說還是利大於弊。因此很推薦機器學習的初學者使用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FB88A1C0-B8CD-4F8F-86F4-B757370F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7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18BEB-8DFF-4658-A044-6B7457B6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000F0-2B4A-4BE7-A23A-2821E028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31470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DD4A4A"/>
                </a:solidFill>
              </a:rPr>
              <a:t>Hugging Face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是一間人工智慧的新創公司。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開源很多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領域知名的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語言預訓練模型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GPT-2…)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，支援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多種語言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的文本分類、文本生成、問答等任務。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Language Models | Kornraphop K">
            <a:extLst>
              <a:ext uri="{FF2B5EF4-FFF2-40B4-BE49-F238E27FC236}">
                <a16:creationId xmlns:a16="http://schemas.microsoft.com/office/drawing/2014/main" id="{2CF66191-54C9-4BFF-8C05-04898E560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342442"/>
            <a:ext cx="6191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AB1000F9-EB94-45A6-9029-E8CA39FC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49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18BEB-8DFF-4658-A044-6B7457B6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000F0-2B4A-4BE7-A23A-2821E028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其下的 </a:t>
            </a:r>
            <a:r>
              <a:rPr lang="en-US" altLang="zh-TW" b="1" dirty="0">
                <a:solidFill>
                  <a:srgbClr val="DD4A4A"/>
                </a:solidFill>
              </a:rPr>
              <a:t>Transformers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套件，使用者可以輕易地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下載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訓練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上傳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語言預訓練模型。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此套件目前在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上已經有 </a:t>
            </a:r>
            <a:r>
              <a:rPr lang="en-US" altLang="zh-TW" b="1" dirty="0">
                <a:solidFill>
                  <a:srgbClr val="DD4A4A"/>
                </a:solidFill>
              </a:rPr>
              <a:t>6.7</a:t>
            </a:r>
            <a:r>
              <a:rPr lang="zh-TW" altLang="en-US" b="1" dirty="0">
                <a:solidFill>
                  <a:srgbClr val="DD4A4A"/>
                </a:solidFill>
              </a:rPr>
              <a:t> 萬個 </a:t>
            </a:r>
            <a:r>
              <a:rPr lang="en-US" altLang="zh-TW" b="1" dirty="0">
                <a:solidFill>
                  <a:srgbClr val="DD4A4A"/>
                </a:solidFill>
              </a:rPr>
              <a:t>star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，成長速度是新創公司中史上最快的。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466F853-B4E0-409B-BEAC-8B0E9446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37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4E19E-B0A7-4BF3-829A-1F2B7498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 Google </a:t>
            </a:r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6DA3A8-2B48-4571-957B-065264A07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接下來就示範怎麼使用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來實作一些簡單的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任務吧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DD4A4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</a:t>
            </a:r>
            <a:r>
              <a:rPr lang="zh-TW" altLang="en-US" b="1" dirty="0">
                <a:solidFill>
                  <a:srgbClr val="DD4A4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連結</a:t>
            </a:r>
            <a:endParaRPr lang="zh-TW" altLang="en-US" b="1" dirty="0">
              <a:solidFill>
                <a:srgbClr val="DD4A4A"/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31035A-2FD9-445B-B4A5-4813C3AC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9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76782-0DAD-4F90-98F9-54BEAFDC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90FAA0-F2FA-4658-B052-8AD4842D6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DD4A4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斷開中文的鎖鍊！自然語言處理 </a:t>
            </a:r>
            <a:r>
              <a:rPr lang="en-US" altLang="zh-TW" b="1" dirty="0">
                <a:solidFill>
                  <a:srgbClr val="DD4A4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(NLP)</a:t>
            </a:r>
            <a:r>
              <a:rPr lang="zh-TW" altLang="en-US" b="1" dirty="0">
                <a:solidFill>
                  <a:srgbClr val="DD4A4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是什麼？</a:t>
            </a:r>
            <a:endParaRPr lang="zh-TW" altLang="en-US" b="1" dirty="0">
              <a:solidFill>
                <a:srgbClr val="DD4A4A"/>
              </a:solidFill>
            </a:endParaRPr>
          </a:p>
          <a:p>
            <a:r>
              <a:rPr lang="en-US" altLang="zh-TW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NLP</a:t>
            </a:r>
            <a:r>
              <a:rPr lang="zh-TW" altLang="en-US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自然語言處理 </a:t>
            </a:r>
            <a:r>
              <a:rPr lang="en-US" altLang="zh-TW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 </a:t>
            </a:r>
            <a:r>
              <a:rPr lang="zh-TW" altLang="en-US" b="1" dirty="0">
                <a:solidFill>
                  <a:srgbClr val="DD4A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技術原理與其產業應用</a:t>
            </a:r>
            <a:endParaRPr lang="zh-TW" altLang="en-US" b="1" dirty="0">
              <a:solidFill>
                <a:srgbClr val="DD4A4A"/>
              </a:solidFill>
            </a:endParaRPr>
          </a:p>
          <a:p>
            <a:r>
              <a:rPr lang="zh-TW" altLang="en-US" b="1" dirty="0">
                <a:solidFill>
                  <a:srgbClr val="DD4A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進入 </a:t>
            </a:r>
            <a:r>
              <a:rPr lang="en-US" altLang="zh-TW" b="1" dirty="0">
                <a:solidFill>
                  <a:srgbClr val="DD4A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NLP </a:t>
            </a:r>
            <a:r>
              <a:rPr lang="zh-TW" altLang="en-US" b="1" dirty="0">
                <a:solidFill>
                  <a:srgbClr val="DD4A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世界的最佳橋樑：寫給所有人的自然語言處理與深度學習入門指南</a:t>
            </a:r>
            <a:endParaRPr lang="zh-TW" altLang="en-US" b="1" dirty="0">
              <a:solidFill>
                <a:srgbClr val="DD4A4A"/>
              </a:solidFill>
            </a:endParaRPr>
          </a:p>
          <a:p>
            <a:r>
              <a:rPr lang="zh-TW" altLang="en-US" b="1" dirty="0">
                <a:solidFill>
                  <a:srgbClr val="DD4A4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進擊的 </a:t>
            </a:r>
            <a:r>
              <a:rPr lang="en-US" altLang="zh-TW" b="1" dirty="0">
                <a:solidFill>
                  <a:srgbClr val="DD4A4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</a:t>
            </a:r>
            <a:r>
              <a:rPr lang="zh-TW" altLang="en-US" b="1" dirty="0">
                <a:solidFill>
                  <a:srgbClr val="DD4A4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</a:t>
            </a:r>
            <a:r>
              <a:rPr lang="en-US" altLang="zh-TW" b="1" dirty="0">
                <a:solidFill>
                  <a:srgbClr val="DD4A4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NLP </a:t>
            </a:r>
            <a:r>
              <a:rPr lang="zh-TW" altLang="en-US" b="1" dirty="0">
                <a:solidFill>
                  <a:srgbClr val="DD4A4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界的巨人之力與遷移學習</a:t>
            </a:r>
            <a:endParaRPr lang="zh-TW" altLang="en-US" b="1" dirty="0">
              <a:solidFill>
                <a:srgbClr val="DD4A4A"/>
              </a:solidFill>
            </a:endParaRPr>
          </a:p>
          <a:p>
            <a:r>
              <a:rPr lang="zh-TW" altLang="en-US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台大李宏毅教授 </a:t>
            </a:r>
            <a:r>
              <a:rPr lang="en-US" altLang="zh-TW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TW" altLang="en-US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1" dirty="0">
                <a:solidFill>
                  <a:srgbClr val="DD4A4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ELMO, BERT, GPT</a:t>
            </a:r>
            <a:endParaRPr lang="en-US" altLang="zh-TW" b="1" dirty="0">
              <a:solidFill>
                <a:srgbClr val="DD4A4A"/>
              </a:solidFill>
            </a:endParaRPr>
          </a:p>
          <a:p>
            <a:r>
              <a:rPr lang="zh-TW" altLang="en-US" b="1" dirty="0">
                <a:solidFill>
                  <a:srgbClr val="DD4A4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🤗 </a:t>
            </a:r>
            <a:r>
              <a:rPr lang="en-US" altLang="zh-TW" b="1" dirty="0">
                <a:solidFill>
                  <a:srgbClr val="DD4A4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Transformers</a:t>
            </a:r>
            <a:r>
              <a:rPr lang="zh-TW" altLang="en-US" b="1" dirty="0">
                <a:solidFill>
                  <a:srgbClr val="DD4A4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b="1" dirty="0">
                <a:solidFill>
                  <a:srgbClr val="DD4A4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endParaRPr lang="en-US" altLang="zh-TW" b="1" dirty="0">
              <a:solidFill>
                <a:srgbClr val="DD4A4A"/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57BDDFD-2821-4A25-A8E8-3AC0D778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1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A7A60-2F9F-44DF-B0C5-BE3EF6E6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EAF592-2302-4269-B7E0-DD1301512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今天介紹了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的實際應用、發展史和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Hugging Face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的實作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，但這不過是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的冰山一角而已，還有很多東西沒時間講。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歡迎對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有興趣的人自行研究，也歡迎找我一起討論，大家一起共創良好的社群環境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 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本議程響應開源風氣，所以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投影片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範例程式碼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都公開在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上，請自由使用。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7660A1B-C617-4451-A227-DBD80587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32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3B41C-1CF5-461A-ADA5-A910E3E1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FD4582-06A1-4759-BB3F-2BDD9697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8596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這是我的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個人網頁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，有什麼問題歡迎來聯絡我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今天的分享就到這邊，謝謝大家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589D153-56F4-4804-B647-D07E29E7629D}"/>
              </a:ext>
            </a:extLst>
          </p:cNvPr>
          <p:cNvGrpSpPr/>
          <p:nvPr/>
        </p:nvGrpSpPr>
        <p:grpSpPr>
          <a:xfrm>
            <a:off x="7595663" y="3062757"/>
            <a:ext cx="2654424" cy="3045056"/>
            <a:chOff x="1979720" y="2949158"/>
            <a:chExt cx="2654424" cy="304505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C4FD250-57B4-4B54-BDB2-0C9DFCAE7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20" y="2949158"/>
              <a:ext cx="2654424" cy="265442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B7EA23E-6FF9-4237-9C7B-B3A8F45AE7AB}"/>
                </a:ext>
              </a:extLst>
            </p:cNvPr>
            <p:cNvSpPr/>
            <p:nvPr/>
          </p:nvSpPr>
          <p:spPr>
            <a:xfrm>
              <a:off x="2752934" y="562488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DD4A4A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個人網頁</a:t>
              </a:r>
              <a:endParaRPr lang="zh-TW" altLang="en-US" dirty="0">
                <a:solidFill>
                  <a:srgbClr val="DD4A4A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BC4D323-CC59-46F5-8547-037D1C2C2C63}"/>
              </a:ext>
            </a:extLst>
          </p:cNvPr>
          <p:cNvGrpSpPr/>
          <p:nvPr/>
        </p:nvGrpSpPr>
        <p:grpSpPr>
          <a:xfrm>
            <a:off x="1964925" y="3062757"/>
            <a:ext cx="2654423" cy="3045056"/>
            <a:chOff x="7557858" y="3062757"/>
            <a:chExt cx="2654423" cy="3045056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4BEC464-8875-44AC-A2D4-065BFD74D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858" y="3062757"/>
              <a:ext cx="2654423" cy="265442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5824BC-F02C-4C44-8DCA-BC3F3E211686}"/>
                </a:ext>
              </a:extLst>
            </p:cNvPr>
            <p:cNvSpPr/>
            <p:nvPr/>
          </p:nvSpPr>
          <p:spPr>
            <a:xfrm>
              <a:off x="7580866" y="5738481"/>
              <a:ext cx="2608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DD4A4A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議程投影片</a:t>
              </a:r>
              <a:r>
                <a:rPr lang="en-US" altLang="zh-TW" b="1" dirty="0">
                  <a:solidFill>
                    <a:srgbClr val="DD4A4A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+</a:t>
              </a:r>
              <a:r>
                <a:rPr lang="zh-TW" altLang="en-US" b="1" dirty="0">
                  <a:solidFill>
                    <a:srgbClr val="DD4A4A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範例程式碼</a:t>
              </a:r>
              <a:endParaRPr lang="zh-TW" altLang="en-US" b="1" dirty="0">
                <a:solidFill>
                  <a:srgbClr val="DD4A4A"/>
                </a:solidFill>
              </a:endParaRPr>
            </a:p>
          </p:txBody>
        </p:sp>
      </p:grp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6DD9FA8D-908D-4678-9CD5-6DA68AD8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223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06DA7-57F3-4852-A671-C60B5D27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6621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  <a:endParaRPr lang="zh-TW" alt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4473BB6D-9385-40F4-9174-AB53E0D6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40 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分鐘簡單聊聊 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8888F78C-FFFB-484B-BEB3-29386BD6E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75893" y="5698359"/>
            <a:ext cx="2584558" cy="9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1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5EF1F-5D42-42F1-A1E3-186A0DFC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目錄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D9196CE-78B3-4793-A2BC-C2F0D7DC8DC8}"/>
              </a:ext>
            </a:extLst>
          </p:cNvPr>
          <p:cNvGrpSpPr/>
          <p:nvPr/>
        </p:nvGrpSpPr>
        <p:grpSpPr>
          <a:xfrm>
            <a:off x="1006876" y="2008889"/>
            <a:ext cx="4514346" cy="786414"/>
            <a:chOff x="1006876" y="2008889"/>
            <a:chExt cx="4514346" cy="786414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6A20FAF-C062-49EB-89FA-CA182FCDF984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1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8504BF4-16A7-4311-B68F-0E064D22896A}"/>
                </a:ext>
              </a:extLst>
            </p:cNvPr>
            <p:cNvSpPr/>
            <p:nvPr/>
          </p:nvSpPr>
          <p:spPr>
            <a:xfrm>
              <a:off x="1933701" y="2078930"/>
              <a:ext cx="35875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What? NLP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簡介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BA5A14D-D875-4046-901C-8657535EB4DA}"/>
              </a:ext>
            </a:extLst>
          </p:cNvPr>
          <p:cNvGrpSpPr/>
          <p:nvPr/>
        </p:nvGrpSpPr>
        <p:grpSpPr>
          <a:xfrm>
            <a:off x="1400083" y="3291568"/>
            <a:ext cx="5283787" cy="786414"/>
            <a:chOff x="1006876" y="2008889"/>
            <a:chExt cx="5283787" cy="786414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5DF5A676-7468-4C09-B815-5E9F12440660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82D357"/>
                  </a:solidFill>
                </a:rPr>
                <a:t>2</a:t>
              </a:r>
              <a:endParaRPr lang="zh-TW" altLang="en-US" sz="3600" dirty="0">
                <a:solidFill>
                  <a:srgbClr val="82D357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780FCF6-5FCE-4782-97CF-7B5CACA056EB}"/>
                </a:ext>
              </a:extLst>
            </p:cNvPr>
            <p:cNvSpPr/>
            <p:nvPr/>
          </p:nvSpPr>
          <p:spPr>
            <a:xfrm>
              <a:off x="1933701" y="2078930"/>
              <a:ext cx="43569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Why? NLP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實際應用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74BB059-DED9-401D-B7AE-E5668C34CE41}"/>
              </a:ext>
            </a:extLst>
          </p:cNvPr>
          <p:cNvGrpSpPr/>
          <p:nvPr/>
        </p:nvGrpSpPr>
        <p:grpSpPr>
          <a:xfrm>
            <a:off x="6680295" y="1639556"/>
            <a:ext cx="4813916" cy="1384995"/>
            <a:chOff x="1006876" y="1709598"/>
            <a:chExt cx="4813916" cy="1384995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AE4B58D0-0A0A-4075-8016-9065CB92C00C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82D357"/>
                  </a:solidFill>
                </a:rPr>
                <a:t>4</a:t>
              </a:r>
              <a:endParaRPr lang="zh-TW" altLang="en-US" sz="3600" dirty="0">
                <a:solidFill>
                  <a:srgbClr val="82D357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7DFA60A-1BD0-4722-A784-419485D5E593}"/>
                </a:ext>
              </a:extLst>
            </p:cNvPr>
            <p:cNvSpPr/>
            <p:nvPr/>
          </p:nvSpPr>
          <p:spPr>
            <a:xfrm>
              <a:off x="1960334" y="1709598"/>
              <a:ext cx="386045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How?</a:t>
              </a:r>
            </a:p>
            <a:p>
              <a:r>
                <a: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 </a:t>
              </a:r>
              <a:r>
                <a:rPr lang="en-US" altLang="zh-TW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+ Hugging Face </a:t>
              </a: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實作</a:t>
              </a:r>
              <a:endPara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E45410F-7A84-4CB6-B5D5-FE536B119F2A}"/>
              </a:ext>
            </a:extLst>
          </p:cNvPr>
          <p:cNvGrpSpPr/>
          <p:nvPr/>
        </p:nvGrpSpPr>
        <p:grpSpPr>
          <a:xfrm>
            <a:off x="1006876" y="4543679"/>
            <a:ext cx="5104251" cy="786414"/>
            <a:chOff x="1006876" y="2008889"/>
            <a:chExt cx="5104251" cy="786414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769718C4-6AE7-4C24-8D2D-E91DEC6F8B44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3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36D1ACD-877B-4ED4-BDF6-5AA7693787E6}"/>
                </a:ext>
              </a:extLst>
            </p:cNvPr>
            <p:cNvSpPr/>
            <p:nvPr/>
          </p:nvSpPr>
          <p:spPr>
            <a:xfrm>
              <a:off x="1933701" y="2078930"/>
              <a:ext cx="417742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When? NLP </a:t>
              </a:r>
              <a:r>
                <a:rPr lang="zh-TW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發展史</a:t>
              </a:r>
              <a:endPara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2587BBB-A8E9-4FFB-84EC-0C9E38D2B264}"/>
              </a:ext>
            </a:extLst>
          </p:cNvPr>
          <p:cNvGrpSpPr/>
          <p:nvPr/>
        </p:nvGrpSpPr>
        <p:grpSpPr>
          <a:xfrm>
            <a:off x="7073502" y="3291568"/>
            <a:ext cx="3240279" cy="786414"/>
            <a:chOff x="1006876" y="2008889"/>
            <a:chExt cx="3240279" cy="786414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0AF12239-69CF-4390-AF3B-3C074926A08D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5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E7FD176-9139-4D59-BE50-354DD94E4D6F}"/>
                </a:ext>
              </a:extLst>
            </p:cNvPr>
            <p:cNvSpPr/>
            <p:nvPr/>
          </p:nvSpPr>
          <p:spPr>
            <a:xfrm>
              <a:off x="1933701" y="2078930"/>
              <a:ext cx="23134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Reference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B3F8ECC-B908-49D4-9A93-3308FDB94055}"/>
              </a:ext>
            </a:extLst>
          </p:cNvPr>
          <p:cNvGrpSpPr/>
          <p:nvPr/>
        </p:nvGrpSpPr>
        <p:grpSpPr>
          <a:xfrm>
            <a:off x="6680295" y="4543679"/>
            <a:ext cx="3086391" cy="786414"/>
            <a:chOff x="1006876" y="2008889"/>
            <a:chExt cx="3086391" cy="78641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822450A8-6F0A-474F-9A52-AEF3D70516C4}"/>
                </a:ext>
              </a:extLst>
            </p:cNvPr>
            <p:cNvSpPr/>
            <p:nvPr/>
          </p:nvSpPr>
          <p:spPr>
            <a:xfrm>
              <a:off x="1006876" y="2008889"/>
              <a:ext cx="786414" cy="786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82D357"/>
                  </a:solidFill>
                </a:rPr>
                <a:t>6</a:t>
              </a:r>
              <a:endParaRPr lang="zh-TW" altLang="en-US" sz="3600" dirty="0">
                <a:solidFill>
                  <a:srgbClr val="82D357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5389323-16A9-4ED1-AB4E-EE427C0B7E36}"/>
                </a:ext>
              </a:extLst>
            </p:cNvPr>
            <p:cNvSpPr/>
            <p:nvPr/>
          </p:nvSpPr>
          <p:spPr>
            <a:xfrm>
              <a:off x="1933701" y="2078930"/>
              <a:ext cx="21595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Summary</a:t>
              </a:r>
              <a:endPara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頁尾版面配置區 25">
            <a:extLst>
              <a:ext uri="{FF2B5EF4-FFF2-40B4-BE49-F238E27FC236}">
                <a16:creationId xmlns:a16="http://schemas.microsoft.com/office/drawing/2014/main" id="{82C2634D-AD32-4030-B5C7-ECB10696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46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06DA7-57F3-4852-A671-C60B5D27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475" y="2766218"/>
            <a:ext cx="938305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Thanks for watching!</a:t>
            </a:r>
            <a:endParaRPr lang="zh-TW" alt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BCFB3E5-88AE-4253-9ECA-2ABC92E0E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40 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分鐘簡單聊聊 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BC6A8F50-87AA-45E5-A7C6-A141E6E3A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3613" y="2115904"/>
            <a:ext cx="2307824" cy="19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/>
        </p:nvSpPr>
        <p:spPr>
          <a:xfrm>
            <a:off x="828646" y="737503"/>
            <a:ext cx="6503396" cy="80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900802" y="1905039"/>
            <a:ext cx="2023288" cy="430933"/>
          </a:xfrm>
          <a:prstGeom prst="rect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algn="ctr"/>
            <a:r>
              <a:rPr lang="en-US" altLang="zh-TW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LIGHT MODE</a:t>
            </a:r>
            <a:endParaRPr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096000" y="1905039"/>
            <a:ext cx="2023288" cy="430933"/>
          </a:xfrm>
          <a:prstGeom prst="rect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algn="ctr"/>
            <a:r>
              <a:rPr lang="en-US" altLang="zh-TW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DARK MODE</a:t>
            </a:r>
            <a:endParaRPr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2407003" y="4115165"/>
            <a:ext cx="3245099" cy="6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#DD744A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4" name="Google Shape;284;p41"/>
          <p:cNvSpPr/>
          <p:nvPr/>
        </p:nvSpPr>
        <p:spPr>
          <a:xfrm>
            <a:off x="850010" y="3546653"/>
            <a:ext cx="1133225" cy="1133225"/>
          </a:xfrm>
          <a:prstGeom prst="ellipse">
            <a:avLst/>
          </a:prstGeom>
          <a:solidFill>
            <a:srgbClr val="DD744A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2407003" y="5472688"/>
            <a:ext cx="3245099" cy="6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#DD4A4A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850011" y="4904176"/>
            <a:ext cx="1133225" cy="1133225"/>
          </a:xfrm>
          <a:prstGeom prst="ellipse">
            <a:avLst/>
          </a:prstGeom>
          <a:solidFill>
            <a:srgbClr val="DD4A4A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3200">
              <a:solidFill>
                <a:srgbClr val="DD744A"/>
              </a:solidFill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1530803" y="2898219"/>
            <a:ext cx="1414382" cy="4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#F4EEE1</a:t>
            </a:r>
            <a:endParaRPr sz="24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900802" y="2692218"/>
            <a:ext cx="562513" cy="562513"/>
          </a:xfrm>
          <a:prstGeom prst="ellipse">
            <a:avLst/>
          </a:prstGeom>
          <a:solidFill>
            <a:srgbClr val="F4EEE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1502242" y="2661773"/>
            <a:ext cx="1471373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zh-TW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背景顏色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3782190" y="2898219"/>
            <a:ext cx="1628949" cy="4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#383838</a:t>
            </a:r>
            <a:endParaRPr sz="24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1" name="Google Shape;291;p41"/>
          <p:cNvSpPr/>
          <p:nvPr/>
        </p:nvSpPr>
        <p:spPr>
          <a:xfrm>
            <a:off x="3147855" y="2692218"/>
            <a:ext cx="562513" cy="562513"/>
          </a:xfrm>
          <a:prstGeom prst="ellipse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3749296" y="2661773"/>
            <a:ext cx="1694738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zh-TW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文字顏色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6726001" y="2898219"/>
            <a:ext cx="1414382" cy="4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#383838 </a:t>
            </a:r>
            <a:endParaRPr sz="24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6096000" y="2692218"/>
            <a:ext cx="562513" cy="562513"/>
          </a:xfrm>
          <a:prstGeom prst="ellipse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6697440" y="2661773"/>
            <a:ext cx="1471373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zh-TW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背景顏色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8977388" y="2898219"/>
            <a:ext cx="1628949" cy="4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#F2F2F2 </a:t>
            </a:r>
            <a:endParaRPr sz="24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7" name="Google Shape;297;p41"/>
          <p:cNvSpPr/>
          <p:nvPr/>
        </p:nvSpPr>
        <p:spPr>
          <a:xfrm>
            <a:off x="8343053" y="2692218"/>
            <a:ext cx="562513" cy="56251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8944494" y="2661773"/>
            <a:ext cx="1694738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zh-TW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文字顏色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2407002" y="3799564"/>
            <a:ext cx="1628949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highlight1</a:t>
            </a:r>
            <a:endParaRPr sz="16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2407002" y="5140523"/>
            <a:ext cx="1628949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highlight1</a:t>
            </a:r>
            <a:endParaRPr sz="16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7602201" y="4115165"/>
            <a:ext cx="3245099" cy="6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#82D357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6045208" y="3546653"/>
            <a:ext cx="1133225" cy="1133225"/>
          </a:xfrm>
          <a:prstGeom prst="ellipse">
            <a:avLst/>
          </a:prstGeom>
          <a:solidFill>
            <a:srgbClr val="82D357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7602201" y="5472688"/>
            <a:ext cx="3245099" cy="6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#4285F4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6045209" y="4904176"/>
            <a:ext cx="1133225" cy="1133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7602201" y="3799564"/>
            <a:ext cx="1628949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highlight1</a:t>
            </a:r>
            <a:endParaRPr sz="16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7602201" y="5140523"/>
            <a:ext cx="1628949" cy="36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spAutoFit/>
          </a:bodyPr>
          <a:lstStyle/>
          <a:p>
            <a:r>
              <a:rPr lang="en-US" altLang="zh-TW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highlight1</a:t>
            </a:r>
            <a:endParaRPr sz="1600" b="1">
              <a:solidFill>
                <a:schemeClr val="tx1">
                  <a:lumMod val="75000"/>
                  <a:lumOff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93B2809-1FF7-4FD4-ADBD-E81DF96F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5391F3-3F97-472B-8196-3766EEBF099E}"/>
              </a:ext>
            </a:extLst>
          </p:cNvPr>
          <p:cNvGrpSpPr/>
          <p:nvPr/>
        </p:nvGrpSpPr>
        <p:grpSpPr>
          <a:xfrm>
            <a:off x="4365141" y="1928990"/>
            <a:ext cx="3461717" cy="3068591"/>
            <a:chOff x="4365141" y="1928990"/>
            <a:chExt cx="3461717" cy="306859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10CF991-4792-45F1-AAB4-180ECAC12D7C}"/>
                </a:ext>
              </a:extLst>
            </p:cNvPr>
            <p:cNvSpPr/>
            <p:nvPr/>
          </p:nvSpPr>
          <p:spPr>
            <a:xfrm>
              <a:off x="4365141" y="3058589"/>
              <a:ext cx="3461717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What?</a:t>
              </a:r>
            </a:p>
            <a:p>
              <a:pPr algn="ctr"/>
              <a:r>
                <a:rPr lang="en-US" altLang="zh-TW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NLP </a:t>
              </a:r>
              <a:r>
                <a:rPr lang="zh-TW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簡介</a:t>
              </a:r>
              <a:endParaRPr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08EEA14-5125-4BE6-B893-99B6373B82A4}"/>
                </a:ext>
              </a:extLst>
            </p:cNvPr>
            <p:cNvSpPr/>
            <p:nvPr/>
          </p:nvSpPr>
          <p:spPr>
            <a:xfrm>
              <a:off x="5702792" y="1928990"/>
              <a:ext cx="786414" cy="786414"/>
            </a:xfrm>
            <a:prstGeom prst="roundRect">
              <a:avLst/>
            </a:prstGeom>
            <a:solidFill>
              <a:srgbClr val="82D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1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0E90336A-6BC4-4C7B-AC6F-591BC928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2730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ABAFE-CF97-4186-882B-956609E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簡介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EDF978C-6F58-476F-A8DB-89AE51B7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358"/>
            <a:ext cx="10515600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自然語言處理 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sz="4000" b="1" dirty="0">
                <a:solidFill>
                  <a:srgbClr val="DD4A4A"/>
                </a:solidFill>
              </a:rPr>
              <a:t>N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atural </a:t>
            </a:r>
            <a:r>
              <a:rPr lang="en-US" altLang="zh-TW" sz="4000" b="1" dirty="0">
                <a:solidFill>
                  <a:srgbClr val="DD4A4A"/>
                </a:solidFill>
              </a:rPr>
              <a:t>L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anguage </a:t>
            </a:r>
            <a:r>
              <a:rPr lang="en-US" altLang="zh-TW" sz="4000" b="1" dirty="0">
                <a:solidFill>
                  <a:srgbClr val="DD4A4A"/>
                </a:solidFill>
              </a:rPr>
              <a:t>P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rocessing, </a:t>
            </a:r>
            <a:r>
              <a:rPr lang="en-US" altLang="zh-TW" sz="4000" b="1" dirty="0">
                <a:solidFill>
                  <a:srgbClr val="DD4A4A"/>
                </a:solidFill>
              </a:rPr>
              <a:t>NLP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F74510-0C75-4785-9788-869D171DFD66}"/>
              </a:ext>
            </a:extLst>
          </p:cNvPr>
          <p:cNvSpPr txBox="1"/>
          <p:nvPr/>
        </p:nvSpPr>
        <p:spPr>
          <a:xfrm>
            <a:off x="3694541" y="4099202"/>
            <a:ext cx="4802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電腦科學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語言學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9DCCA3-69A6-486A-A7FA-8723B6FEA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8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B07DEB-AE38-4EC3-A1B2-083E5491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簡介</a:t>
            </a:r>
            <a:endParaRPr lang="zh-TW" altLang="en-US" b="1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8BD2614-8278-4E64-AA99-7063A1F8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014" y="3134449"/>
            <a:ext cx="8637972" cy="5891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探討如何讓電腦理解、運用</a:t>
            </a:r>
            <a:r>
              <a:rPr lang="zh-TW" altLang="en-US" sz="4000" b="1" dirty="0">
                <a:solidFill>
                  <a:srgbClr val="DD4A4A"/>
                </a:solidFill>
              </a:rPr>
              <a:t>自然語言</a:t>
            </a: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41B864-1053-42DB-A294-D539ED49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976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81ACA-896C-44E2-A923-DB47FF40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85558-CFEA-45B5-A217-BC23E3857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：什麼是</a:t>
            </a:r>
            <a:r>
              <a:rPr lang="zh-TW" altLang="en-US" b="1" dirty="0">
                <a:solidFill>
                  <a:srgbClr val="DD4A4A"/>
                </a:solidFill>
              </a:rPr>
              <a:t>自然語言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：人類為了溝通所創造的語言，通常有特定的文法。形式可以是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語音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符號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Benefits of Natural Language Processing for the Supply Chain | Blume Global">
            <a:extLst>
              <a:ext uri="{FF2B5EF4-FFF2-40B4-BE49-F238E27FC236}">
                <a16:creationId xmlns:a16="http://schemas.microsoft.com/office/drawing/2014/main" id="{9ABDCD70-D7E0-4EC6-9BEA-E4854486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504948"/>
            <a:ext cx="3326871" cy="22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一頁阿拉伯】「只要文字活著，文明就還活著」──古埃及的象形文字｜換日線阿拉伯｜換日線">
            <a:extLst>
              <a:ext uri="{FF2B5EF4-FFF2-40B4-BE49-F238E27FC236}">
                <a16:creationId xmlns:a16="http://schemas.microsoft.com/office/drawing/2014/main" id="{B96DCC21-BB20-4107-BFBC-928039E78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494"/>
          <a:stretch/>
        </p:blipFill>
        <p:spPr bwMode="auto">
          <a:xfrm>
            <a:off x="8397012" y="3504947"/>
            <a:ext cx="2956788" cy="22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K Google 語音功能快將支援離線使用！ - 香港unwire.hk">
            <a:extLst>
              <a:ext uri="{FF2B5EF4-FFF2-40B4-BE49-F238E27FC236}">
                <a16:creationId xmlns:a16="http://schemas.microsoft.com/office/drawing/2014/main" id="{EFE825D0-688C-4F84-81B8-3D14F6AD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23" y="3504947"/>
            <a:ext cx="3491235" cy="221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90C8AD4-63CD-4E6A-AC48-196AE107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122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6CD58-2A41-4291-AFE5-78D3E01F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 NLP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簡介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5A31BB8-8929-4C25-B7F3-474309D17D5E}"/>
              </a:ext>
            </a:extLst>
          </p:cNvPr>
          <p:cNvGrpSpPr/>
          <p:nvPr/>
        </p:nvGrpSpPr>
        <p:grpSpPr>
          <a:xfrm>
            <a:off x="1811432" y="2277066"/>
            <a:ext cx="3557680" cy="3492906"/>
            <a:chOff x="980566" y="2361145"/>
            <a:chExt cx="3086100" cy="2727569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FAB6E63-9CD0-425A-89D8-DAA37A8B2DFA}"/>
                </a:ext>
              </a:extLst>
            </p:cNvPr>
            <p:cNvSpPr/>
            <p:nvPr/>
          </p:nvSpPr>
          <p:spPr>
            <a:xfrm>
              <a:off x="980566" y="2361145"/>
              <a:ext cx="3086100" cy="1325563"/>
            </a:xfrm>
            <a:prstGeom prst="roundRect">
              <a:avLst/>
            </a:prstGeom>
            <a:noFill/>
            <a:ln w="38100">
              <a:solidFill>
                <a:srgbClr val="82D3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自然語言理解 </a:t>
              </a:r>
              <a:endPara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(Natural Language Understanding, NLU)</a:t>
              </a:r>
              <a:endPara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688967-3D87-42CE-B121-40AE209E30A7}"/>
                </a:ext>
              </a:extLst>
            </p:cNvPr>
            <p:cNvSpPr/>
            <p:nvPr/>
          </p:nvSpPr>
          <p:spPr>
            <a:xfrm>
              <a:off x="980566" y="4007188"/>
              <a:ext cx="3086100" cy="1081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研究如何讓電腦將</a:t>
              </a: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人類語言</a:t>
              </a: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轉為</a:t>
              </a: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數值資料 </a:t>
              </a:r>
              <a:endPara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zh-TW" sz="2800" b="1" dirty="0">
                  <a:solidFill>
                    <a:srgbClr val="DD4A4A"/>
                  </a:solidFill>
                </a:rPr>
                <a:t>(</a:t>
              </a:r>
              <a:r>
                <a:rPr lang="zh-TW" altLang="en-US" sz="2800" b="1" dirty="0">
                  <a:solidFill>
                    <a:srgbClr val="DD4A4A"/>
                  </a:solidFill>
                </a:rPr>
                <a:t>讀懂人類語言的含意</a:t>
              </a:r>
              <a:r>
                <a:rPr lang="en-US" altLang="zh-TW" sz="2800" b="1" dirty="0">
                  <a:solidFill>
                    <a:srgbClr val="DD4A4A"/>
                  </a:solidFill>
                </a:rPr>
                <a:t>)</a:t>
              </a:r>
              <a:endParaRPr lang="zh-TW" altLang="en-US" sz="2800" b="1" dirty="0">
                <a:solidFill>
                  <a:srgbClr val="DD4A4A"/>
                </a:solidFill>
              </a:endParaRPr>
            </a:p>
          </p:txBody>
        </p:sp>
      </p:grp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7F0C4D8-F629-44CE-A6F9-39C6B160C9B3}"/>
              </a:ext>
            </a:extLst>
          </p:cNvPr>
          <p:cNvCxnSpPr/>
          <p:nvPr/>
        </p:nvCxnSpPr>
        <p:spPr>
          <a:xfrm>
            <a:off x="5692869" y="3125819"/>
            <a:ext cx="780544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149970D-EF96-465F-8B9F-8ACF8C2B14F1}"/>
              </a:ext>
            </a:extLst>
          </p:cNvPr>
          <p:cNvGrpSpPr/>
          <p:nvPr/>
        </p:nvGrpSpPr>
        <p:grpSpPr>
          <a:xfrm>
            <a:off x="6655824" y="2277066"/>
            <a:ext cx="3909552" cy="3492906"/>
            <a:chOff x="827951" y="2361145"/>
            <a:chExt cx="3391330" cy="2727569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F95CF1D8-E7A8-4429-9278-8628FBB305AE}"/>
                </a:ext>
              </a:extLst>
            </p:cNvPr>
            <p:cNvSpPr/>
            <p:nvPr/>
          </p:nvSpPr>
          <p:spPr>
            <a:xfrm>
              <a:off x="980566" y="2361145"/>
              <a:ext cx="3086100" cy="1325563"/>
            </a:xfrm>
            <a:prstGeom prst="roundRect">
              <a:avLst/>
            </a:prstGeom>
            <a:noFill/>
            <a:ln w="38100">
              <a:solidFill>
                <a:srgbClr val="82D3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自然語言生成 </a:t>
              </a:r>
              <a:endPara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(Natural Language Generation, NLG)</a:t>
              </a:r>
              <a:endPara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B09DCF3-BBF9-403B-8386-5621EC0EAAEF}"/>
                </a:ext>
              </a:extLst>
            </p:cNvPr>
            <p:cNvSpPr/>
            <p:nvPr/>
          </p:nvSpPr>
          <p:spPr>
            <a:xfrm>
              <a:off x="827951" y="4007188"/>
              <a:ext cx="3391330" cy="1081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研究如何讓電腦將</a:t>
              </a: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數值資料</a:t>
              </a: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轉為</a:t>
              </a: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人類語言 </a:t>
              </a:r>
              <a:endPara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zh-TW" sz="2800" b="1" dirty="0">
                  <a:solidFill>
                    <a:srgbClr val="DD4A4A"/>
                  </a:solidFill>
                </a:rPr>
                <a:t>(</a:t>
              </a:r>
              <a:r>
                <a:rPr lang="zh-TW" altLang="en-US" sz="2800" b="1" dirty="0">
                  <a:solidFill>
                    <a:srgbClr val="DD4A4A"/>
                  </a:solidFill>
                </a:rPr>
                <a:t>創造有意義的人類語言</a:t>
              </a:r>
              <a:r>
                <a:rPr lang="en-US" altLang="zh-TW" sz="2800" b="1" dirty="0">
                  <a:solidFill>
                    <a:srgbClr val="DD4A4A"/>
                  </a:solidFill>
                </a:rPr>
                <a:t>)</a:t>
              </a:r>
              <a:endParaRPr lang="zh-TW" altLang="en-US" sz="2800" b="1" dirty="0">
                <a:solidFill>
                  <a:srgbClr val="DD4A4A"/>
                </a:solidFill>
              </a:endParaRPr>
            </a:p>
          </p:txBody>
        </p:sp>
      </p:grp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CAA9025-153F-43D3-A4C5-4637A91A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40 </a:t>
            </a:r>
            <a:r>
              <a:rPr lang="zh-TW" altLang="en-US"/>
              <a:t>分鐘簡單聊聊 </a:t>
            </a:r>
            <a:r>
              <a:rPr lang="en-US" altLang="zh-TW"/>
              <a:t>NLP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484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8DF57A54-6377-4D6D-A40D-53C1A293B3A1}" vid="{C48FD212-A07D-425C-88B9-633617EE1D0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SITCON X 亮色投影母片</Template>
  <TotalTime>268</TotalTime>
  <Words>1731</Words>
  <Application>Microsoft Office PowerPoint</Application>
  <PresentationFormat>寬螢幕</PresentationFormat>
  <Paragraphs>214</Paragraphs>
  <Slides>41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Helvetica Neue</vt:lpstr>
      <vt:lpstr>微軟正黑體</vt:lpstr>
      <vt:lpstr>微軟正黑體</vt:lpstr>
      <vt:lpstr>新細明體</vt:lpstr>
      <vt:lpstr>標楷體</vt:lpstr>
      <vt:lpstr>Arial</vt:lpstr>
      <vt:lpstr>Calibri</vt:lpstr>
      <vt:lpstr>Office 佈景主題</vt:lpstr>
      <vt:lpstr>40 分鐘簡單聊聊 NLP</vt:lpstr>
      <vt:lpstr>自我介紹</vt:lpstr>
      <vt:lpstr>開始之前…</vt:lpstr>
      <vt:lpstr>目錄</vt:lpstr>
      <vt:lpstr>PowerPoint 簡報</vt:lpstr>
      <vt:lpstr>What? NLP 簡介</vt:lpstr>
      <vt:lpstr>What? NLP 簡介</vt:lpstr>
      <vt:lpstr>What? NLP 簡介</vt:lpstr>
      <vt:lpstr>What? NLP 簡介</vt:lpstr>
      <vt:lpstr>PowerPoint 簡報</vt:lpstr>
      <vt:lpstr>Why? NLP 實際應用</vt:lpstr>
      <vt:lpstr>Why? NLP 實際應用</vt:lpstr>
      <vt:lpstr>Why? NLP 實際應用</vt:lpstr>
      <vt:lpstr>PowerPoint 簡報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When? NLP 發展史</vt:lpstr>
      <vt:lpstr>PowerPoint 簡報</vt:lpstr>
      <vt:lpstr>When? NLP 發展史</vt:lpstr>
      <vt:lpstr>PowerPoint 簡報</vt:lpstr>
      <vt:lpstr>PowerPoint 簡報</vt:lpstr>
      <vt:lpstr>PowerPoint 簡報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How? Google Colab + Hugging Face 實作</vt:lpstr>
      <vt:lpstr>Reference</vt:lpstr>
      <vt:lpstr>Summary</vt:lpstr>
      <vt:lpstr>Summary</vt:lpstr>
      <vt:lpstr>Q &amp; A</vt:lpstr>
      <vt:lpstr>Thanks for watching!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江尚軒</dc:creator>
  <cp:lastModifiedBy>江尚軒</cp:lastModifiedBy>
  <cp:revision>25</cp:revision>
  <dcterms:created xsi:type="dcterms:W3CDTF">2022-08-11T13:01:47Z</dcterms:created>
  <dcterms:modified xsi:type="dcterms:W3CDTF">2022-08-14T01:44:25Z</dcterms:modified>
</cp:coreProperties>
</file>